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9"/>
  </p:notesMasterIdLst>
  <p:sldIdLst>
    <p:sldId id="256" r:id="rId2"/>
    <p:sldId id="263" r:id="rId3"/>
    <p:sldId id="258" r:id="rId4"/>
    <p:sldId id="306" r:id="rId5"/>
    <p:sldId id="282" r:id="rId6"/>
    <p:sldId id="266" r:id="rId7"/>
    <p:sldId id="280" r:id="rId8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0"/>
      <p:bold r:id="rId11"/>
      <p:italic r:id="rId12"/>
      <p:boldItalic r:id="rId13"/>
    </p:embeddedFont>
    <p:embeddedFont>
      <p:font typeface="IBM Plex Sans Medium" panose="020B0603050203000203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924636-7E5B-48F6-809A-898D72C97859}">
  <a:tblStyle styleId="{A1924636-7E5B-48F6-809A-898D72C978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g138212783df_0_1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9" name="Google Shape;3629;g138212783df_0_1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1710476bc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1710476bc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808d40dd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808d40dd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710476bc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710476bc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rot="10800000" flipH="1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/>
          <p:nvPr/>
        </p:nvSpPr>
        <p:spPr>
          <a:xfrm rot="10800000" flipH="1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rot="10800000" flipH="1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2115300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2115300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/>
          </p:nvPr>
        </p:nvSpPr>
        <p:spPr>
          <a:xfrm>
            <a:off x="2115300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115300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5752775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5752775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/>
          </p:nvPr>
        </p:nvSpPr>
        <p:spPr>
          <a:xfrm>
            <a:off x="5752779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5752775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1212025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9" hasCustomPrompt="1"/>
          </p:nvPr>
        </p:nvSpPr>
        <p:spPr>
          <a:xfrm>
            <a:off x="1212025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3" hasCustomPrompt="1"/>
          </p:nvPr>
        </p:nvSpPr>
        <p:spPr>
          <a:xfrm>
            <a:off x="4849500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4" hasCustomPrompt="1"/>
          </p:nvPr>
        </p:nvSpPr>
        <p:spPr>
          <a:xfrm>
            <a:off x="4849500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5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4360800" y="122730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4360800" y="2069100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4972850" y="799825"/>
            <a:ext cx="3266400" cy="225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4972850" y="3098996"/>
            <a:ext cx="32664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/>
          <p:nvPr/>
        </p:nvSpPr>
        <p:spPr>
          <a:xfrm rot="10800000" flipH="1">
            <a:off x="-1273325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>
            <a:spLocks noGrp="1"/>
          </p:cNvSpPr>
          <p:nvPr>
            <p:ph type="pic" idx="2"/>
          </p:nvPr>
        </p:nvSpPr>
        <p:spPr>
          <a:xfrm>
            <a:off x="0" y="175"/>
            <a:ext cx="3813000" cy="5143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8" y="-547688"/>
            <a:ext cx="3235500" cy="196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/>
          <p:nvPr/>
        </p:nvSpPr>
        <p:spPr>
          <a:xfrm>
            <a:off x="-261050" y="1124025"/>
            <a:ext cx="4705200" cy="4705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4699850" y="1124025"/>
            <a:ext cx="4705200" cy="4705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b="50206"/>
          <a:stretch/>
        </p:blipFill>
        <p:spPr>
          <a:xfrm>
            <a:off x="5936725" y="4167181"/>
            <a:ext cx="3235500" cy="9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 txBox="1">
            <a:spLocks noGrp="1"/>
          </p:cNvSpPr>
          <p:nvPr>
            <p:ph type="title"/>
          </p:nvPr>
        </p:nvSpPr>
        <p:spPr>
          <a:xfrm>
            <a:off x="999050" y="2522200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subTitle" idx="1"/>
          </p:nvPr>
        </p:nvSpPr>
        <p:spPr>
          <a:xfrm>
            <a:off x="999050" y="3049900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 idx="2"/>
          </p:nvPr>
        </p:nvSpPr>
        <p:spPr>
          <a:xfrm>
            <a:off x="3610850" y="2522225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3"/>
          </p:nvPr>
        </p:nvSpPr>
        <p:spPr>
          <a:xfrm>
            <a:off x="3610850" y="3049925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title" idx="4"/>
          </p:nvPr>
        </p:nvSpPr>
        <p:spPr>
          <a:xfrm>
            <a:off x="6222650" y="2522200"/>
            <a:ext cx="191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5"/>
          </p:nvPr>
        </p:nvSpPr>
        <p:spPr>
          <a:xfrm>
            <a:off x="6222650" y="3049900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6" hasCustomPrompt="1"/>
          </p:nvPr>
        </p:nvSpPr>
        <p:spPr>
          <a:xfrm>
            <a:off x="1294400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34"/>
          <p:cNvSpPr txBox="1">
            <a:spLocks noGrp="1"/>
          </p:cNvSpPr>
          <p:nvPr>
            <p:ph type="title" idx="7" hasCustomPrompt="1"/>
          </p:nvPr>
        </p:nvSpPr>
        <p:spPr>
          <a:xfrm>
            <a:off x="3906201" y="1702340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 idx="8" hasCustomPrompt="1"/>
          </p:nvPr>
        </p:nvSpPr>
        <p:spPr>
          <a:xfrm>
            <a:off x="6518002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3" name="Google Shape;303;p34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510025" y="459300"/>
            <a:ext cx="35568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/>
          <p:nvPr/>
        </p:nvSpPr>
        <p:spPr>
          <a:xfrm>
            <a:off x="5271600" y="12169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-717550" y="-358650"/>
            <a:ext cx="3158700" cy="31587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8" y="3028425"/>
            <a:ext cx="3268650" cy="19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/>
          <p:nvPr/>
        </p:nvSpPr>
        <p:spPr>
          <a:xfrm>
            <a:off x="713050" y="790575"/>
            <a:ext cx="7717800" cy="3562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1" r:id="rId4"/>
    <p:sldLayoutId id="2147483671" r:id="rId5"/>
    <p:sldLayoutId id="2147483680" r:id="rId6"/>
    <p:sldLayoutId id="2147483691" r:id="rId7"/>
    <p:sldLayoutId id="2147483692" r:id="rId8"/>
    <p:sldLayoutId id="2147483698" r:id="rId9"/>
    <p:sldLayoutId id="2147483699" r:id="rId10"/>
    <p:sldLayoutId id="2147483700" r:id="rId11"/>
    <p:sldLayoutId id="214748370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/>
          <p:nvPr/>
        </p:nvSpPr>
        <p:spPr>
          <a:xfrm rot="10800000" flipH="1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1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ctrTitle"/>
          </p:nvPr>
        </p:nvSpPr>
        <p:spPr>
          <a:xfrm>
            <a:off x="3942322" y="194674"/>
            <a:ext cx="5024377" cy="3177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Educational data mining: prediction </a:t>
            </a:r>
            <a:br>
              <a:rPr lang="en-US" sz="2400" dirty="0"/>
            </a:br>
            <a:r>
              <a:rPr lang="en-US" sz="2400" dirty="0"/>
              <a:t>of students’ academic performance using </a:t>
            </a:r>
            <a:br>
              <a:rPr lang="en-US" sz="2400" dirty="0"/>
            </a:br>
            <a:r>
              <a:rPr lang="en-US" sz="2400" dirty="0"/>
              <a:t>machine learning algorithms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dirty="0"/>
              <a:t>Minería de datos educativos: predicción del rendimiento académico de los estudiantes usando algoritmos de aprendizaje automático</a:t>
            </a:r>
            <a:endParaRPr sz="2000" b="0" dirty="0"/>
          </a:p>
        </p:txBody>
      </p:sp>
      <p:sp>
        <p:nvSpPr>
          <p:cNvPr id="593" name="Google Shape;593;p61"/>
          <p:cNvSpPr txBox="1">
            <a:spLocks noGrp="1"/>
          </p:cNvSpPr>
          <p:nvPr>
            <p:ph type="subTitle" idx="1"/>
          </p:nvPr>
        </p:nvSpPr>
        <p:spPr>
          <a:xfrm>
            <a:off x="4771625" y="3788999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Joel Sánchez</a:t>
            </a:r>
            <a:endParaRPr dirty="0"/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425075"/>
            <a:ext cx="4255050" cy="429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61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598" name="Google Shape;598;p6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601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61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04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0"/>
      <p:bldP spid="59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367924" y="-412883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382278" y="1036367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4382278" y="1878167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Conocer las posibles calificaciones futuras del examen final mejorando el rendimiento de los estudiantes universitarios usando algoritmos de aprendizaje automatico.</a:t>
            </a:r>
            <a:endParaRPr dirty="0"/>
          </a:p>
        </p:txBody>
      </p:sp>
      <p:pic>
        <p:nvPicPr>
          <p:cNvPr id="734" name="Google Shape;7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77" y="723644"/>
            <a:ext cx="3635700" cy="3642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68"/>
          <p:cNvGrpSpPr/>
          <p:nvPr/>
        </p:nvGrpSpPr>
        <p:grpSpPr>
          <a:xfrm>
            <a:off x="7028629" y="451845"/>
            <a:ext cx="1154625" cy="430500"/>
            <a:chOff x="4042650" y="642025"/>
            <a:chExt cx="1154625" cy="430500"/>
          </a:xfrm>
        </p:grpSpPr>
        <p:sp>
          <p:nvSpPr>
            <p:cNvPr id="736" name="Google Shape;736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68"/>
          <p:cNvGrpSpPr/>
          <p:nvPr/>
        </p:nvGrpSpPr>
        <p:grpSpPr>
          <a:xfrm>
            <a:off x="4655980" y="3886199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" grpId="0"/>
      <p:bldP spid="73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3"/>
          <p:cNvSpPr/>
          <p:nvPr/>
        </p:nvSpPr>
        <p:spPr>
          <a:xfrm>
            <a:off x="-66884" y="697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3"/>
          <p:cNvSpPr/>
          <p:nvPr/>
        </p:nvSpPr>
        <p:spPr>
          <a:xfrm>
            <a:off x="1198314" y="2107720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1190090" y="907005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63"/>
          <p:cNvSpPr txBox="1">
            <a:spLocks noGrp="1"/>
          </p:cNvSpPr>
          <p:nvPr>
            <p:ph type="title"/>
          </p:nvPr>
        </p:nvSpPr>
        <p:spPr>
          <a:xfrm>
            <a:off x="2093365" y="790880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Seleccion</a:t>
            </a:r>
            <a:endParaRPr dirty="0"/>
          </a:p>
        </p:txBody>
      </p:sp>
      <p:sp>
        <p:nvSpPr>
          <p:cNvPr id="624" name="Google Shape;624;p63"/>
          <p:cNvSpPr txBox="1">
            <a:spLocks noGrp="1"/>
          </p:cNvSpPr>
          <p:nvPr>
            <p:ph type="subTitle" idx="1"/>
          </p:nvPr>
        </p:nvSpPr>
        <p:spPr>
          <a:xfrm>
            <a:off x="2093365" y="1279127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Estudiantes del curso de Lengua Turca-I 2019-2020</a:t>
            </a:r>
            <a:endParaRPr dirty="0"/>
          </a:p>
        </p:txBody>
      </p:sp>
      <p:sp>
        <p:nvSpPr>
          <p:cNvPr id="625" name="Google Shape;625;p63"/>
          <p:cNvSpPr txBox="1">
            <a:spLocks noGrp="1"/>
          </p:cNvSpPr>
          <p:nvPr>
            <p:ph type="title" idx="2"/>
          </p:nvPr>
        </p:nvSpPr>
        <p:spPr>
          <a:xfrm>
            <a:off x="2101589" y="1973700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División</a:t>
            </a:r>
            <a:endParaRPr dirty="0"/>
          </a:p>
        </p:txBody>
      </p:sp>
      <p:sp>
        <p:nvSpPr>
          <p:cNvPr id="626" name="Google Shape;626;p63"/>
          <p:cNvSpPr txBox="1">
            <a:spLocks noGrp="1"/>
          </p:cNvSpPr>
          <p:nvPr>
            <p:ph type="subTitle" idx="3"/>
          </p:nvPr>
        </p:nvSpPr>
        <p:spPr>
          <a:xfrm>
            <a:off x="2101589" y="2461947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Creacion de conjuntos de entramiento y prueba</a:t>
            </a:r>
            <a:endParaRPr dirty="0"/>
          </a:p>
        </p:txBody>
      </p:sp>
      <p:sp>
        <p:nvSpPr>
          <p:cNvPr id="629" name="Google Shape;629;p63"/>
          <p:cNvSpPr txBox="1">
            <a:spLocks noGrp="1"/>
          </p:cNvSpPr>
          <p:nvPr>
            <p:ph type="title" idx="6"/>
          </p:nvPr>
        </p:nvSpPr>
        <p:spPr>
          <a:xfrm>
            <a:off x="5739068" y="1973700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Algoritmos</a:t>
            </a:r>
            <a:endParaRPr dirty="0"/>
          </a:p>
        </p:txBody>
      </p:sp>
      <p:sp>
        <p:nvSpPr>
          <p:cNvPr id="630" name="Google Shape;630;p63"/>
          <p:cNvSpPr txBox="1">
            <a:spLocks noGrp="1"/>
          </p:cNvSpPr>
          <p:nvPr>
            <p:ph type="subTitle" idx="7"/>
          </p:nvPr>
        </p:nvSpPr>
        <p:spPr>
          <a:xfrm>
            <a:off x="5739064" y="2461947"/>
            <a:ext cx="268873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Predecir las calificaciones, usando  examen parcial, facultad y departamento</a:t>
            </a:r>
            <a:endParaRPr dirty="0"/>
          </a:p>
        </p:txBody>
      </p:sp>
      <p:sp>
        <p:nvSpPr>
          <p:cNvPr id="631" name="Google Shape;631;p63"/>
          <p:cNvSpPr txBox="1">
            <a:spLocks noGrp="1"/>
          </p:cNvSpPr>
          <p:nvPr>
            <p:ph type="title" idx="8"/>
          </p:nvPr>
        </p:nvSpPr>
        <p:spPr>
          <a:xfrm>
            <a:off x="1190090" y="1073655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32" name="Google Shape;632;p63"/>
          <p:cNvSpPr txBox="1">
            <a:spLocks noGrp="1"/>
          </p:cNvSpPr>
          <p:nvPr>
            <p:ph type="title" idx="9"/>
          </p:nvPr>
        </p:nvSpPr>
        <p:spPr>
          <a:xfrm>
            <a:off x="1198314" y="2274370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35" name="Google Shape;635;p63"/>
          <p:cNvGrpSpPr/>
          <p:nvPr/>
        </p:nvGrpSpPr>
        <p:grpSpPr>
          <a:xfrm rot="5400000" flipH="1">
            <a:off x="7941547" y="1519036"/>
            <a:ext cx="2029024" cy="1088542"/>
            <a:chOff x="773350" y="518000"/>
            <a:chExt cx="2757950" cy="1479600"/>
          </a:xfrm>
        </p:grpSpPr>
        <p:sp>
          <p:nvSpPr>
            <p:cNvPr id="636" name="Google Shape;636;p6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9" name="Google Shape;6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458" y="0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" name="Google Shape;643;p63"/>
          <p:cNvGrpSpPr/>
          <p:nvPr/>
        </p:nvGrpSpPr>
        <p:grpSpPr>
          <a:xfrm rot="10800000" flipH="1">
            <a:off x="6545004" y="188374"/>
            <a:ext cx="2598996" cy="484774"/>
            <a:chOff x="1298650" y="3255600"/>
            <a:chExt cx="3427850" cy="639375"/>
          </a:xfrm>
        </p:grpSpPr>
        <p:sp>
          <p:nvSpPr>
            <p:cNvPr id="644" name="Google Shape;644;p6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18;p63">
            <a:extLst>
              <a:ext uri="{FF2B5EF4-FFF2-40B4-BE49-F238E27FC236}">
                <a16:creationId xmlns:a16="http://schemas.microsoft.com/office/drawing/2014/main" id="{BB4C6164-E080-5F94-6B04-0555A2760B4C}"/>
              </a:ext>
            </a:extLst>
          </p:cNvPr>
          <p:cNvSpPr/>
          <p:nvPr/>
        </p:nvSpPr>
        <p:spPr>
          <a:xfrm>
            <a:off x="1190090" y="3277500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5;p63">
            <a:extLst>
              <a:ext uri="{FF2B5EF4-FFF2-40B4-BE49-F238E27FC236}">
                <a16:creationId xmlns:a16="http://schemas.microsoft.com/office/drawing/2014/main" id="{2543E2A3-23D6-42E3-542A-EB2B347F9418}"/>
              </a:ext>
            </a:extLst>
          </p:cNvPr>
          <p:cNvSpPr txBox="1">
            <a:spLocks/>
          </p:cNvSpPr>
          <p:nvPr/>
        </p:nvSpPr>
        <p:spPr>
          <a:xfrm>
            <a:off x="2093365" y="3143480"/>
            <a:ext cx="2179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s-EC" dirty="0"/>
              <a:t>Evaluación</a:t>
            </a:r>
          </a:p>
        </p:txBody>
      </p:sp>
      <p:sp>
        <p:nvSpPr>
          <p:cNvPr id="5" name="Google Shape;626;p63">
            <a:extLst>
              <a:ext uri="{FF2B5EF4-FFF2-40B4-BE49-F238E27FC236}">
                <a16:creationId xmlns:a16="http://schemas.microsoft.com/office/drawing/2014/main" id="{1FEC4620-604C-67EC-E276-50BC84AF4B73}"/>
              </a:ext>
            </a:extLst>
          </p:cNvPr>
          <p:cNvSpPr txBox="1">
            <a:spLocks/>
          </p:cNvSpPr>
          <p:nvPr/>
        </p:nvSpPr>
        <p:spPr>
          <a:xfrm>
            <a:off x="2093365" y="3631727"/>
            <a:ext cx="2179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dirty="0" err="1"/>
              <a:t>Rendimiento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de confusion,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" name="Google Shape;632;p63">
            <a:extLst>
              <a:ext uri="{FF2B5EF4-FFF2-40B4-BE49-F238E27FC236}">
                <a16:creationId xmlns:a16="http://schemas.microsoft.com/office/drawing/2014/main" id="{F76680E0-FF67-014B-3713-7F25815E11C8}"/>
              </a:ext>
            </a:extLst>
          </p:cNvPr>
          <p:cNvSpPr txBox="1">
            <a:spLocks/>
          </p:cNvSpPr>
          <p:nvPr/>
        </p:nvSpPr>
        <p:spPr>
          <a:xfrm>
            <a:off x="1190090" y="3444150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966E99A0-B75C-DD3D-E17B-20B4C558345D}"/>
              </a:ext>
            </a:extLst>
          </p:cNvPr>
          <p:cNvSpPr/>
          <p:nvPr/>
        </p:nvSpPr>
        <p:spPr>
          <a:xfrm rot="10800000">
            <a:off x="5350933" y="3184370"/>
            <a:ext cx="3726944" cy="1959129"/>
          </a:xfrm>
          <a:custGeom>
            <a:avLst/>
            <a:gdLst>
              <a:gd name="connsiteX0" fmla="*/ 0 w 2457607"/>
              <a:gd name="connsiteY0" fmla="*/ 0 h 1215052"/>
              <a:gd name="connsiteX1" fmla="*/ 2457607 w 2457607"/>
              <a:gd name="connsiteY1" fmla="*/ 0 h 1215052"/>
              <a:gd name="connsiteX2" fmla="*/ 2451990 w 2457607"/>
              <a:gd name="connsiteY2" fmla="*/ 111230 h 1215052"/>
              <a:gd name="connsiteX3" fmla="*/ 1228803 w 2457607"/>
              <a:gd name="connsiteY3" fmla="*/ 1215052 h 1215052"/>
              <a:gd name="connsiteX4" fmla="*/ 5616 w 2457607"/>
              <a:gd name="connsiteY4" fmla="*/ 111230 h 12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607" h="1215052">
                <a:moveTo>
                  <a:pt x="0" y="0"/>
                </a:moveTo>
                <a:lnTo>
                  <a:pt x="2457607" y="0"/>
                </a:lnTo>
                <a:lnTo>
                  <a:pt x="2451990" y="111230"/>
                </a:lnTo>
                <a:cubicBezTo>
                  <a:pt x="2389026" y="731230"/>
                  <a:pt x="1865415" y="1215052"/>
                  <a:pt x="1228803" y="1215052"/>
                </a:cubicBezTo>
                <a:cubicBezTo>
                  <a:pt x="592191" y="1215052"/>
                  <a:pt x="68581" y="731230"/>
                  <a:pt x="5616" y="111230"/>
                </a:cubicBezTo>
                <a:close/>
              </a:path>
            </a:pathLst>
          </a:custGeom>
          <a:blipFill dpi="0" rotWithShape="0">
            <a:blip r:embed="rId4">
              <a:alphaModFix amt="61000"/>
            </a:blip>
            <a:srcRect/>
            <a:stretch>
              <a:fillRect t="-32000" b="-2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C"/>
          </a:p>
        </p:txBody>
      </p:sp>
      <p:sp>
        <p:nvSpPr>
          <p:cNvPr id="16" name="Google Shape;619;p63">
            <a:extLst>
              <a:ext uri="{FF2B5EF4-FFF2-40B4-BE49-F238E27FC236}">
                <a16:creationId xmlns:a16="http://schemas.microsoft.com/office/drawing/2014/main" id="{24368F93-2428-D6C6-1395-5C3BE0038EA7}"/>
              </a:ext>
            </a:extLst>
          </p:cNvPr>
          <p:cNvSpPr/>
          <p:nvPr/>
        </p:nvSpPr>
        <p:spPr>
          <a:xfrm>
            <a:off x="4827565" y="952453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20;p63">
            <a:extLst>
              <a:ext uri="{FF2B5EF4-FFF2-40B4-BE49-F238E27FC236}">
                <a16:creationId xmlns:a16="http://schemas.microsoft.com/office/drawing/2014/main" id="{F269DBE7-C4CF-FACA-2358-F071711E385F}"/>
              </a:ext>
            </a:extLst>
          </p:cNvPr>
          <p:cNvSpPr/>
          <p:nvPr/>
        </p:nvSpPr>
        <p:spPr>
          <a:xfrm>
            <a:off x="4835789" y="2153168"/>
            <a:ext cx="818100" cy="8181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22;p63">
            <a:extLst>
              <a:ext uri="{FF2B5EF4-FFF2-40B4-BE49-F238E27FC236}">
                <a16:creationId xmlns:a16="http://schemas.microsoft.com/office/drawing/2014/main" id="{4A858F25-69A0-04BE-CD9C-07559ECD018C}"/>
              </a:ext>
            </a:extLst>
          </p:cNvPr>
          <p:cNvSpPr txBox="1">
            <a:spLocks/>
          </p:cNvSpPr>
          <p:nvPr/>
        </p:nvSpPr>
        <p:spPr>
          <a:xfrm>
            <a:off x="723803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s-EC"/>
              <a:t>Proceso</a:t>
            </a:r>
            <a:endParaRPr lang="es-EC" dirty="0"/>
          </a:p>
        </p:txBody>
      </p:sp>
      <p:sp>
        <p:nvSpPr>
          <p:cNvPr id="19" name="Google Shape;627;p63">
            <a:extLst>
              <a:ext uri="{FF2B5EF4-FFF2-40B4-BE49-F238E27FC236}">
                <a16:creationId xmlns:a16="http://schemas.microsoft.com/office/drawing/2014/main" id="{8A8A552F-D61C-C1DA-9FCF-D78FD5EB3273}"/>
              </a:ext>
            </a:extLst>
          </p:cNvPr>
          <p:cNvSpPr txBox="1">
            <a:spLocks/>
          </p:cNvSpPr>
          <p:nvPr/>
        </p:nvSpPr>
        <p:spPr>
          <a:xfrm>
            <a:off x="5730840" y="836328"/>
            <a:ext cx="245907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s-EC"/>
              <a:t>Procesamiento</a:t>
            </a:r>
            <a:endParaRPr lang="es-EC" dirty="0"/>
          </a:p>
        </p:txBody>
      </p:sp>
      <p:sp>
        <p:nvSpPr>
          <p:cNvPr id="20" name="Google Shape;628;p63">
            <a:extLst>
              <a:ext uri="{FF2B5EF4-FFF2-40B4-BE49-F238E27FC236}">
                <a16:creationId xmlns:a16="http://schemas.microsoft.com/office/drawing/2014/main" id="{4E11A22A-8A97-0B47-668E-EEF57203694D}"/>
              </a:ext>
            </a:extLst>
          </p:cNvPr>
          <p:cNvSpPr txBox="1">
            <a:spLocks/>
          </p:cNvSpPr>
          <p:nvPr/>
        </p:nvSpPr>
        <p:spPr>
          <a:xfrm>
            <a:off x="5802013" y="1255741"/>
            <a:ext cx="269696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s-ES" dirty="0"/>
              <a:t>Se discretizo las calificaciones en 4 </a:t>
            </a:r>
            <a:r>
              <a:rPr lang="es-ES" dirty="0" err="1"/>
              <a:t>categorias</a:t>
            </a:r>
            <a:endParaRPr lang="es-ES" dirty="0"/>
          </a:p>
        </p:txBody>
      </p:sp>
      <p:sp>
        <p:nvSpPr>
          <p:cNvPr id="21" name="Google Shape;633;p63">
            <a:extLst>
              <a:ext uri="{FF2B5EF4-FFF2-40B4-BE49-F238E27FC236}">
                <a16:creationId xmlns:a16="http://schemas.microsoft.com/office/drawing/2014/main" id="{5E4DE198-3D2F-A1E5-0807-64D8DBB136EC}"/>
              </a:ext>
            </a:extLst>
          </p:cNvPr>
          <p:cNvSpPr txBox="1">
            <a:spLocks/>
          </p:cNvSpPr>
          <p:nvPr/>
        </p:nvSpPr>
        <p:spPr>
          <a:xfrm>
            <a:off x="4827565" y="1119103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22" name="Google Shape;634;p63">
            <a:extLst>
              <a:ext uri="{FF2B5EF4-FFF2-40B4-BE49-F238E27FC236}">
                <a16:creationId xmlns:a16="http://schemas.microsoft.com/office/drawing/2014/main" id="{004C96A9-1D5D-178A-9642-225612652178}"/>
              </a:ext>
            </a:extLst>
          </p:cNvPr>
          <p:cNvSpPr txBox="1">
            <a:spLocks/>
          </p:cNvSpPr>
          <p:nvPr/>
        </p:nvSpPr>
        <p:spPr>
          <a:xfrm>
            <a:off x="4835789" y="2319818"/>
            <a:ext cx="818100" cy="484800"/>
          </a:xfrm>
          <a:prstGeom prst="rect">
            <a:avLst/>
          </a:prstGeom>
          <a:noFill/>
          <a:ln>
            <a:noFill/>
          </a:ln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IBM Plex Sans"/>
              <a:buNone/>
              <a:defRPr sz="25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" dirty="0"/>
              <a:t>04</a:t>
            </a:r>
          </a:p>
        </p:txBody>
      </p:sp>
      <p:grpSp>
        <p:nvGrpSpPr>
          <p:cNvPr id="23" name="Google Shape;646;p63">
            <a:extLst>
              <a:ext uri="{FF2B5EF4-FFF2-40B4-BE49-F238E27FC236}">
                <a16:creationId xmlns:a16="http://schemas.microsoft.com/office/drawing/2014/main" id="{7A23C7F7-6017-B16A-E356-8E0F3F909733}"/>
              </a:ext>
            </a:extLst>
          </p:cNvPr>
          <p:cNvGrpSpPr/>
          <p:nvPr/>
        </p:nvGrpSpPr>
        <p:grpSpPr>
          <a:xfrm>
            <a:off x="3993964" y="671882"/>
            <a:ext cx="1163678" cy="63948"/>
            <a:chOff x="3779200" y="1371600"/>
            <a:chExt cx="1992600" cy="109500"/>
          </a:xfrm>
        </p:grpSpPr>
        <p:sp>
          <p:nvSpPr>
            <p:cNvPr id="24" name="Google Shape;647;p63">
              <a:extLst>
                <a:ext uri="{FF2B5EF4-FFF2-40B4-BE49-F238E27FC236}">
                  <a16:creationId xmlns:a16="http://schemas.microsoft.com/office/drawing/2014/main" id="{946CC9DA-0F6D-8279-2669-7441B085FB49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8;p63">
              <a:extLst>
                <a:ext uri="{FF2B5EF4-FFF2-40B4-BE49-F238E27FC236}">
                  <a16:creationId xmlns:a16="http://schemas.microsoft.com/office/drawing/2014/main" id="{BCE1F526-51D0-3484-FF40-B8138F07C6C6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9;p63">
              <a:extLst>
                <a:ext uri="{FF2B5EF4-FFF2-40B4-BE49-F238E27FC236}">
                  <a16:creationId xmlns:a16="http://schemas.microsoft.com/office/drawing/2014/main" id="{DE3C8F3A-D4CC-660C-4B5D-658A7203C4AE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0;p63">
              <a:extLst>
                <a:ext uri="{FF2B5EF4-FFF2-40B4-BE49-F238E27FC236}">
                  <a16:creationId xmlns:a16="http://schemas.microsoft.com/office/drawing/2014/main" id="{D8198B44-E87A-A546-1468-BE6C61FCA517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1;p63">
              <a:extLst>
                <a:ext uri="{FF2B5EF4-FFF2-40B4-BE49-F238E27FC236}">
                  <a16:creationId xmlns:a16="http://schemas.microsoft.com/office/drawing/2014/main" id="{7304F6FF-9BC6-8FED-7AF7-4199CBFED786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2;p63">
              <a:extLst>
                <a:ext uri="{FF2B5EF4-FFF2-40B4-BE49-F238E27FC236}">
                  <a16:creationId xmlns:a16="http://schemas.microsoft.com/office/drawing/2014/main" id="{9DC4EC00-1FB2-F616-B793-FDDA3E4BAC57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2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" dur="500" fill="hold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" grpId="0" animBg="1"/>
      <p:bldP spid="621" grpId="0" animBg="1"/>
      <p:bldP spid="623" grpId="0"/>
      <p:bldP spid="624" grpId="0" build="p"/>
      <p:bldP spid="625" grpId="0"/>
      <p:bldP spid="626" grpId="0" build="p"/>
      <p:bldP spid="629" grpId="0"/>
      <p:bldP spid="630" grpId="0" build="p"/>
      <p:bldP spid="631" grpId="0"/>
      <p:bldP spid="632" grpId="0"/>
      <p:bldP spid="2" grpId="0" animBg="1"/>
      <p:bldP spid="4" grpId="0"/>
      <p:bldP spid="5" grpId="0"/>
      <p:bldP spid="8" grpId="0"/>
      <p:bldP spid="17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1" name="Google Shape;3631;p111"/>
          <p:cNvGrpSpPr/>
          <p:nvPr/>
        </p:nvGrpSpPr>
        <p:grpSpPr>
          <a:xfrm>
            <a:off x="5105400" y="3717616"/>
            <a:ext cx="3836705" cy="1178470"/>
            <a:chOff x="713100" y="1597775"/>
            <a:chExt cx="5712625" cy="3217500"/>
          </a:xfrm>
        </p:grpSpPr>
        <p:sp>
          <p:nvSpPr>
            <p:cNvPr id="3632" name="Google Shape;3632;p111"/>
            <p:cNvSpPr/>
            <p:nvPr/>
          </p:nvSpPr>
          <p:spPr>
            <a:xfrm>
              <a:off x="713100" y="15977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FFFFFF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11"/>
            <p:cNvSpPr/>
            <p:nvPr/>
          </p:nvSpPr>
          <p:spPr>
            <a:xfrm>
              <a:off x="851725" y="1736375"/>
              <a:ext cx="5574000" cy="307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4" name="Google Shape;3634;p111"/>
          <p:cNvSpPr txBox="1">
            <a:spLocks noGrp="1"/>
          </p:cNvSpPr>
          <p:nvPr>
            <p:ph type="title"/>
          </p:nvPr>
        </p:nvSpPr>
        <p:spPr>
          <a:xfrm>
            <a:off x="5284275" y="3717616"/>
            <a:ext cx="35568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en orange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oogle Shape;1161;p87"/>
          <p:cNvGrpSpPr/>
          <p:nvPr/>
        </p:nvGrpSpPr>
        <p:grpSpPr>
          <a:xfrm>
            <a:off x="713125" y="1502187"/>
            <a:ext cx="2487357" cy="2850842"/>
            <a:chOff x="713125" y="1502158"/>
            <a:chExt cx="2487357" cy="2693539"/>
          </a:xfrm>
        </p:grpSpPr>
        <p:sp>
          <p:nvSpPr>
            <p:cNvPr id="1162" name="Google Shape;1162;p87"/>
            <p:cNvSpPr/>
            <p:nvPr/>
          </p:nvSpPr>
          <p:spPr>
            <a:xfrm>
              <a:off x="713125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7"/>
            <p:cNvSpPr/>
            <p:nvPr/>
          </p:nvSpPr>
          <p:spPr>
            <a:xfrm>
              <a:off x="773482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" name="Google Shape;1164;p87"/>
          <p:cNvGrpSpPr/>
          <p:nvPr/>
        </p:nvGrpSpPr>
        <p:grpSpPr>
          <a:xfrm>
            <a:off x="3324918" y="1502187"/>
            <a:ext cx="2487357" cy="2850842"/>
            <a:chOff x="3324919" y="1502158"/>
            <a:chExt cx="2487357" cy="2693539"/>
          </a:xfrm>
        </p:grpSpPr>
        <p:sp>
          <p:nvSpPr>
            <p:cNvPr id="1165" name="Google Shape;1165;p87"/>
            <p:cNvSpPr/>
            <p:nvPr/>
          </p:nvSpPr>
          <p:spPr>
            <a:xfrm>
              <a:off x="3324919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7"/>
            <p:cNvSpPr/>
            <p:nvPr/>
          </p:nvSpPr>
          <p:spPr>
            <a:xfrm>
              <a:off x="3385276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87"/>
          <p:cNvGrpSpPr/>
          <p:nvPr/>
        </p:nvGrpSpPr>
        <p:grpSpPr>
          <a:xfrm>
            <a:off x="5936712" y="1502187"/>
            <a:ext cx="2487357" cy="2850842"/>
            <a:chOff x="5936712" y="1502158"/>
            <a:chExt cx="2487357" cy="2693539"/>
          </a:xfrm>
        </p:grpSpPr>
        <p:sp>
          <p:nvSpPr>
            <p:cNvPr id="1168" name="Google Shape;1168;p87"/>
            <p:cNvSpPr/>
            <p:nvPr/>
          </p:nvSpPr>
          <p:spPr>
            <a:xfrm>
              <a:off x="5936712" y="1502158"/>
              <a:ext cx="2426920" cy="2632152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>
                <a:alpha val="379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7"/>
            <p:cNvSpPr/>
            <p:nvPr/>
          </p:nvSpPr>
          <p:spPr>
            <a:xfrm>
              <a:off x="5997070" y="1563497"/>
              <a:ext cx="2427000" cy="2632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87"/>
          <p:cNvSpPr txBox="1">
            <a:spLocks noGrp="1"/>
          </p:cNvSpPr>
          <p:nvPr>
            <p:ph type="title" idx="6"/>
          </p:nvPr>
        </p:nvSpPr>
        <p:spPr>
          <a:xfrm>
            <a:off x="1294400" y="1702328"/>
            <a:ext cx="1324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Orange</a:t>
            </a:r>
            <a:endParaRPr dirty="0"/>
          </a:p>
        </p:txBody>
      </p:sp>
      <p:sp>
        <p:nvSpPr>
          <p:cNvPr id="1173" name="Google Shape;1173;p87"/>
          <p:cNvSpPr txBox="1">
            <a:spLocks noGrp="1"/>
          </p:cNvSpPr>
          <p:nvPr>
            <p:ph type="subTitle" idx="1"/>
          </p:nvPr>
        </p:nvSpPr>
        <p:spPr>
          <a:xfrm>
            <a:off x="1032179" y="2522200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Apila widgets en flujos de trabajo</a:t>
            </a:r>
          </a:p>
        </p:txBody>
      </p:sp>
      <p:sp>
        <p:nvSpPr>
          <p:cNvPr id="1175" name="Google Shape;1175;p87"/>
          <p:cNvSpPr txBox="1">
            <a:spLocks noGrp="1"/>
          </p:cNvSpPr>
          <p:nvPr>
            <p:ph type="subTitle" idx="3"/>
          </p:nvPr>
        </p:nvSpPr>
        <p:spPr>
          <a:xfrm>
            <a:off x="3551819" y="2468081"/>
            <a:ext cx="2093911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Las calificaciones del examen parcial como elemento fundamental</a:t>
            </a:r>
            <a:endParaRPr sz="1800" dirty="0"/>
          </a:p>
        </p:txBody>
      </p:sp>
      <p:sp>
        <p:nvSpPr>
          <p:cNvPr id="1176" name="Google Shape;1176;p87"/>
          <p:cNvSpPr txBox="1">
            <a:spLocks noGrp="1"/>
          </p:cNvSpPr>
          <p:nvPr>
            <p:ph type="subTitle" idx="5"/>
          </p:nvPr>
        </p:nvSpPr>
        <p:spPr>
          <a:xfrm>
            <a:off x="6251067" y="2517372"/>
            <a:ext cx="19155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Un aproximado de 70 a 75%</a:t>
            </a:r>
            <a:endParaRPr dirty="0"/>
          </a:p>
        </p:txBody>
      </p:sp>
      <p:sp>
        <p:nvSpPr>
          <p:cNvPr id="1177" name="Google Shape;1177;p87"/>
          <p:cNvSpPr txBox="1">
            <a:spLocks noGrp="1"/>
          </p:cNvSpPr>
          <p:nvPr>
            <p:ph type="title" idx="7"/>
          </p:nvPr>
        </p:nvSpPr>
        <p:spPr>
          <a:xfrm>
            <a:off x="3765506" y="1694036"/>
            <a:ext cx="1620151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Predictor</a:t>
            </a:r>
            <a:endParaRPr dirty="0"/>
          </a:p>
        </p:txBody>
      </p:sp>
      <p:sp>
        <p:nvSpPr>
          <p:cNvPr id="1178" name="Google Shape;1178;p87"/>
          <p:cNvSpPr txBox="1">
            <a:spLocks noGrp="1"/>
          </p:cNvSpPr>
          <p:nvPr>
            <p:ph type="title" idx="8"/>
          </p:nvPr>
        </p:nvSpPr>
        <p:spPr>
          <a:xfrm>
            <a:off x="6305792" y="1702328"/>
            <a:ext cx="1650296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Precisión</a:t>
            </a:r>
            <a:endParaRPr dirty="0"/>
          </a:p>
        </p:txBody>
      </p:sp>
      <p:sp>
        <p:nvSpPr>
          <p:cNvPr id="1179" name="Google Shape;1179;p87"/>
          <p:cNvSpPr txBox="1">
            <a:spLocks noGrp="1"/>
          </p:cNvSpPr>
          <p:nvPr>
            <p:ph type="title" idx="9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Experimentos y Resultados</a:t>
            </a:r>
            <a:endParaRPr dirty="0"/>
          </a:p>
        </p:txBody>
      </p:sp>
      <p:grpSp>
        <p:nvGrpSpPr>
          <p:cNvPr id="1180" name="Google Shape;1180;p87"/>
          <p:cNvGrpSpPr/>
          <p:nvPr/>
        </p:nvGrpSpPr>
        <p:grpSpPr>
          <a:xfrm>
            <a:off x="1376755" y="2320162"/>
            <a:ext cx="1160092" cy="63948"/>
            <a:chOff x="3779200" y="1371600"/>
            <a:chExt cx="1992600" cy="109500"/>
          </a:xfrm>
        </p:grpSpPr>
        <p:sp>
          <p:nvSpPr>
            <p:cNvPr id="1181" name="Google Shape;1181;p87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7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7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7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7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7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87"/>
          <p:cNvGrpSpPr/>
          <p:nvPr/>
        </p:nvGrpSpPr>
        <p:grpSpPr>
          <a:xfrm>
            <a:off x="3988552" y="2320162"/>
            <a:ext cx="1160092" cy="63948"/>
            <a:chOff x="3779200" y="1371600"/>
            <a:chExt cx="1992600" cy="109500"/>
          </a:xfrm>
        </p:grpSpPr>
        <p:sp>
          <p:nvSpPr>
            <p:cNvPr id="1188" name="Google Shape;1188;p87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7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7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7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7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7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87"/>
          <p:cNvGrpSpPr/>
          <p:nvPr/>
        </p:nvGrpSpPr>
        <p:grpSpPr>
          <a:xfrm>
            <a:off x="6600345" y="2320162"/>
            <a:ext cx="1160092" cy="63948"/>
            <a:chOff x="3779200" y="1371600"/>
            <a:chExt cx="1992600" cy="109500"/>
          </a:xfrm>
        </p:grpSpPr>
        <p:sp>
          <p:nvSpPr>
            <p:cNvPr id="1195" name="Google Shape;1195;p87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7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7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7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7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7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87"/>
          <p:cNvGrpSpPr/>
          <p:nvPr/>
        </p:nvGrpSpPr>
        <p:grpSpPr>
          <a:xfrm rot="10800000" flipH="1">
            <a:off x="6196320" y="539386"/>
            <a:ext cx="2947684" cy="527672"/>
            <a:chOff x="1358103" y="3291921"/>
            <a:chExt cx="3368397" cy="603054"/>
          </a:xfrm>
        </p:grpSpPr>
        <p:sp>
          <p:nvSpPr>
            <p:cNvPr id="1202" name="Google Shape;1202;p87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7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87"/>
          <p:cNvGrpSpPr/>
          <p:nvPr/>
        </p:nvGrpSpPr>
        <p:grpSpPr>
          <a:xfrm flipH="1">
            <a:off x="-5" y="539386"/>
            <a:ext cx="2947684" cy="527672"/>
            <a:chOff x="1358103" y="3291921"/>
            <a:chExt cx="3368397" cy="603054"/>
          </a:xfrm>
        </p:grpSpPr>
        <p:sp>
          <p:nvSpPr>
            <p:cNvPr id="1205" name="Google Shape;1205;p87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7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7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87000"/>
          </a:blip>
          <a:srcRect t="1456" b="1456"/>
          <a:stretch/>
        </p:blipFill>
        <p:spPr>
          <a:xfrm>
            <a:off x="0" y="175"/>
            <a:ext cx="3813000" cy="5143500"/>
          </a:xfrm>
          <a:prstGeom prst="snip2DiagRect">
            <a:avLst>
              <a:gd name="adj1" fmla="val 0"/>
              <a:gd name="adj2" fmla="val 16667"/>
            </a:avLst>
          </a:prstGeom>
        </p:spPr>
      </p:pic>
      <p:sp>
        <p:nvSpPr>
          <p:cNvPr id="794" name="Google Shape;794;p71"/>
          <p:cNvSpPr/>
          <p:nvPr/>
        </p:nvSpPr>
        <p:spPr>
          <a:xfrm>
            <a:off x="206375" y="152250"/>
            <a:ext cx="3768600" cy="48390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71"/>
          <p:cNvSpPr txBox="1">
            <a:spLocks noGrp="1"/>
          </p:cNvSpPr>
          <p:nvPr>
            <p:ph type="title"/>
          </p:nvPr>
        </p:nvSpPr>
        <p:spPr>
          <a:xfrm>
            <a:off x="4351182" y="1307369"/>
            <a:ext cx="3266400" cy="571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C" sz="2800" dirty="0"/>
              <a:t>Implicaciones y recomendaciones</a:t>
            </a:r>
            <a:endParaRPr sz="2800" dirty="0"/>
          </a:p>
        </p:txBody>
      </p:sp>
      <p:sp>
        <p:nvSpPr>
          <p:cNvPr id="796" name="Google Shape;796;p71"/>
          <p:cNvSpPr txBox="1">
            <a:spLocks noGrp="1"/>
          </p:cNvSpPr>
          <p:nvPr>
            <p:ph type="subTitle" idx="1"/>
          </p:nvPr>
        </p:nvSpPr>
        <p:spPr>
          <a:xfrm>
            <a:off x="4351182" y="1833698"/>
            <a:ext cx="3266400" cy="2572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Según lo anterior previsto, el autor sugiere que es una forma de facilitar la identificación de aquellos estudiantes con problemas de rendimiento, brindándoles de esta manera un apoyo académico y de ser necesario diseñar intervenciones pedagógicas personalizadas.</a:t>
            </a:r>
            <a:endParaRPr dirty="0"/>
          </a:p>
        </p:txBody>
      </p:sp>
      <p:grpSp>
        <p:nvGrpSpPr>
          <p:cNvPr id="797" name="Google Shape;797;p71"/>
          <p:cNvGrpSpPr/>
          <p:nvPr/>
        </p:nvGrpSpPr>
        <p:grpSpPr>
          <a:xfrm flipH="1">
            <a:off x="7337164" y="253008"/>
            <a:ext cx="1154625" cy="430500"/>
            <a:chOff x="4042650" y="642025"/>
            <a:chExt cx="1154625" cy="430500"/>
          </a:xfrm>
        </p:grpSpPr>
        <p:sp>
          <p:nvSpPr>
            <p:cNvPr id="798" name="Google Shape;798;p71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1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71"/>
          <p:cNvGrpSpPr/>
          <p:nvPr/>
        </p:nvGrpSpPr>
        <p:grpSpPr>
          <a:xfrm>
            <a:off x="6545016" y="4405718"/>
            <a:ext cx="2598996" cy="484774"/>
            <a:chOff x="1298650" y="3255600"/>
            <a:chExt cx="3427850" cy="639375"/>
          </a:xfrm>
        </p:grpSpPr>
        <p:sp>
          <p:nvSpPr>
            <p:cNvPr id="801" name="Google Shape;801;p7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5"/>
          <p:cNvSpPr txBox="1">
            <a:spLocks noGrp="1"/>
          </p:cNvSpPr>
          <p:nvPr>
            <p:ph type="title"/>
          </p:nvPr>
        </p:nvSpPr>
        <p:spPr>
          <a:xfrm>
            <a:off x="1267050" y="1494300"/>
            <a:ext cx="6609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184</Words>
  <Application>Microsoft Office PowerPoint</Application>
  <PresentationFormat>Presentación en pantalla (16:9)</PresentationFormat>
  <Paragraphs>32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IBM Plex Sans Medium</vt:lpstr>
      <vt:lpstr>Arial</vt:lpstr>
      <vt:lpstr>IBM Plex Sans</vt:lpstr>
      <vt:lpstr>Korean AI Agency Pitch Deck XL by Slidesgo</vt:lpstr>
      <vt:lpstr>Educational data mining: prediction  of students’ academic performance using  machine learning algorithms Minería de datos educativos: predicción del rendimiento académico de los estudiantes usando algoritmos de aprendizaje automático</vt:lpstr>
      <vt:lpstr>Objetivo</vt:lpstr>
      <vt:lpstr>Seleccion</vt:lpstr>
      <vt:lpstr>Modelo en orange</vt:lpstr>
      <vt:lpstr>Orange</vt:lpstr>
      <vt:lpstr>Implicaciones y recomendaciones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data mining: prediction  of students’ academic performance using  machine learning algorithms Minería de datos educativos: predicción del rendimiento académico de los estudiantes usando algoritmos de aprendizaje automático</dc:title>
  <cp:lastModifiedBy>SANCHEZ MOSQUERA JOEL ALEXANDER</cp:lastModifiedBy>
  <cp:revision>4</cp:revision>
  <dcterms:modified xsi:type="dcterms:W3CDTF">2023-10-01T01:10:51Z</dcterms:modified>
</cp:coreProperties>
</file>